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3" r:id="rId3"/>
    <p:sldId id="263" r:id="rId4"/>
    <p:sldId id="291" r:id="rId5"/>
    <p:sldId id="265" r:id="rId6"/>
    <p:sldId id="266" r:id="rId7"/>
    <p:sldId id="284" r:id="rId8"/>
    <p:sldId id="285" r:id="rId9"/>
    <p:sldId id="257" r:id="rId10"/>
    <p:sldId id="259" r:id="rId11"/>
    <p:sldId id="258" r:id="rId12"/>
    <p:sldId id="272" r:id="rId13"/>
    <p:sldId id="286" r:id="rId14"/>
    <p:sldId id="267" r:id="rId15"/>
    <p:sldId id="278" r:id="rId16"/>
    <p:sldId id="279" r:id="rId17"/>
    <p:sldId id="280" r:id="rId18"/>
    <p:sldId id="281" r:id="rId19"/>
    <p:sldId id="287" r:id="rId20"/>
    <p:sldId id="288" r:id="rId21"/>
    <p:sldId id="289" r:id="rId22"/>
    <p:sldId id="290" r:id="rId23"/>
    <p:sldId id="292" r:id="rId24"/>
    <p:sldId id="274" r:id="rId25"/>
    <p:sldId id="26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174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4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87EDE-D534-4EA4-9AEF-3AAF891BC5B2}" type="datetimeFigureOut">
              <a:rPr lang="en-SG" smtClean="0"/>
              <a:t>13 Jun 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3CC1F-0225-4D42-B186-B760E91B2E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4598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1F3E0-48EC-4019-80F8-1199171B38C0}" type="datetimeFigureOut">
              <a:rPr lang="en-SG" smtClean="0"/>
              <a:t>13 Jun 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F138-CE8F-4674-A1F8-FC993893C88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8371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EB214-865C-4471-8E92-A306B92AAA5A}" type="datetime1">
              <a:rPr lang="en-SG" smtClean="0"/>
              <a:t>13 Jun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305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9359-4143-49FB-892A-E1D1673B310D}" type="datetime1">
              <a:rPr lang="en-SG" smtClean="0"/>
              <a:t>13 Jun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62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CABD-A643-45BA-AC88-3C08315A01F5}" type="datetime1">
              <a:rPr lang="en-SG" smtClean="0"/>
              <a:t>13 Jun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363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186E4-D0B8-4629-9699-547B2DD171CC}" type="datetime1">
              <a:rPr lang="en-SG" smtClean="0"/>
              <a:t>13 Jun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3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73FB-1CFC-4858-AB77-D8EF35B138E4}" type="datetime1">
              <a:rPr lang="en-SG" smtClean="0"/>
              <a:t>13 Jun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260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CCCF-FE50-4226-88EF-0EC11E36D051}" type="datetime1">
              <a:rPr lang="en-SG" smtClean="0"/>
              <a:t>13 Jun 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13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329A-10BD-41E5-8FB5-F08CC9349756}" type="datetime1">
              <a:rPr lang="en-SG" smtClean="0"/>
              <a:t>13 Jun 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015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206C-BDB4-47C7-928D-8167BA062F87}" type="datetime1">
              <a:rPr lang="en-SG" smtClean="0"/>
              <a:t>13 Jun 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178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364-1261-4D0D-8EED-D6FDC8BBB84C}" type="datetime1">
              <a:rPr lang="en-SG" smtClean="0"/>
              <a:t>13 Jun 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484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2B28-CB96-4315-94D3-2EB9BE5B00E0}" type="datetime1">
              <a:rPr lang="en-SG" smtClean="0"/>
              <a:t>13 Jun 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848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E3E3F-78EF-4E7C-947E-6B012F0566D6}" type="datetime1">
              <a:rPr lang="en-SG" smtClean="0"/>
              <a:t>13 Jun 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413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1D61-A9D5-4DFB-8A03-924991BE1C38}" type="datetime1">
              <a:rPr lang="en-SG" smtClean="0"/>
              <a:t>13 Jun 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38D2E-128E-4BB7-AEDC-917EE0E41F6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794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" TargetMode="External"/><Relationship Id="rId2" Type="http://schemas.openxmlformats.org/officeDocument/2006/relationships/hyperlink" Target="http://www.slideshare.net/yeokm1/repair-kopitiam-electrical-trainin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://yeokhengmeng.com/2016/05/repair-kopitiam-speciality-electrical-tool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oundonsound.com/sos/nov06/articles/crosstalk_1106.ht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692" y="131976"/>
            <a:ext cx="7772400" cy="1568022"/>
          </a:xfrm>
        </p:spPr>
        <p:txBody>
          <a:bodyPr>
            <a:normAutofit fontScale="90000"/>
          </a:bodyPr>
          <a:lstStyle/>
          <a:p>
            <a:r>
              <a:rPr lang="en-SG" dirty="0"/>
              <a:t>Repair </a:t>
            </a:r>
            <a:r>
              <a:rPr lang="en-SG" dirty="0" err="1"/>
              <a:t>Kopitiam</a:t>
            </a:r>
            <a:br>
              <a:rPr lang="en-SG" dirty="0"/>
            </a:br>
            <a:r>
              <a:rPr lang="en-SG" dirty="0"/>
              <a:t> Electrical Training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73135" y="5514044"/>
            <a:ext cx="597086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</a:t>
            </a:r>
          </a:p>
          <a:p>
            <a:pPr algn="r"/>
            <a:r>
              <a:rPr lang="en-SG" sz="1400" dirty="0">
                <a:hlinkClick r:id="rId2"/>
              </a:rPr>
              <a:t>http://www.slideshare.net/yeokm1/repair-kopitiam-electrical-training</a:t>
            </a:r>
            <a:endParaRPr lang="en-SG" sz="1400" dirty="0">
              <a:hlinkClick r:id="rId3"/>
            </a:endParaRPr>
          </a:p>
          <a:p>
            <a:pPr algn="r"/>
            <a:r>
              <a:rPr lang="en-SG" sz="1400" dirty="0">
                <a:hlinkClick r:id="rId3"/>
              </a:rPr>
              <a:t>https://github.com/yeokm1/repair-kopitiam-training-and-equipment</a:t>
            </a:r>
            <a:endParaRPr lang="en-SG" sz="1400" dirty="0"/>
          </a:p>
          <a:p>
            <a:pPr algn="r"/>
            <a:r>
              <a:rPr lang="en-SG" sz="1400" dirty="0">
                <a:hlinkClick r:id="rId4"/>
              </a:rPr>
              <a:t>http://yeokhengmeng.com/2016/05/repair-kopitiam-speciality-electrical-tools/</a:t>
            </a:r>
            <a:endParaRPr lang="en-SG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006487"/>
            <a:ext cx="2531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For Repair </a:t>
            </a:r>
            <a:r>
              <a:rPr lang="en-SG" sz="1600" dirty="0" err="1"/>
              <a:t>Kopitiam</a:t>
            </a:r>
            <a:r>
              <a:rPr lang="en-SG" sz="1600" dirty="0"/>
              <a:t> Training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08" y="1699998"/>
            <a:ext cx="3874168" cy="38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6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089"/>
            <a:ext cx="7886700" cy="762108"/>
          </a:xfrm>
        </p:spPr>
        <p:txBody>
          <a:bodyPr/>
          <a:lstStyle/>
          <a:p>
            <a:r>
              <a:rPr lang="en-US" dirty="0"/>
              <a:t>Continuity mode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50" y="5715004"/>
            <a:ext cx="6366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Measures electrical conductivity between 2 points.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Beeps when electric current can flow with negligible resistance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Commonly used to check fuses and wire connectivity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10</a:t>
            </a:fld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18" y="782197"/>
            <a:ext cx="4867164" cy="48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4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16" y="0"/>
            <a:ext cx="7886700" cy="856702"/>
          </a:xfrm>
        </p:spPr>
        <p:txBody>
          <a:bodyPr/>
          <a:lstStyle/>
          <a:p>
            <a:r>
              <a:rPr lang="en-US" dirty="0"/>
              <a:t>Voltmeter mode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416" y="5833245"/>
            <a:ext cx="6929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Measures potential difference between 2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Can be used to measure battery voltage, socket output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Try measuring a battery. See what happens when you do it in reverse.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11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70" y="718352"/>
            <a:ext cx="5079794" cy="50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33" y="0"/>
            <a:ext cx="7886700" cy="714812"/>
          </a:xfrm>
        </p:spPr>
        <p:txBody>
          <a:bodyPr/>
          <a:lstStyle/>
          <a:p>
            <a:r>
              <a:rPr lang="en-SG" dirty="0"/>
              <a:t>Ohmmeter mode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4639" y="1333972"/>
            <a:ext cx="4892874" cy="3654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416" y="5833245"/>
            <a:ext cx="7424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Measures resistance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Can be used to verify if a heating element/motor is operating as expected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703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365126"/>
            <a:ext cx="8793480" cy="1325563"/>
          </a:xfrm>
        </p:spPr>
        <p:txBody>
          <a:bodyPr/>
          <a:lstStyle/>
          <a:p>
            <a:r>
              <a:rPr lang="en-SG" dirty="0"/>
              <a:t>Check if the heating element is working properly?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 V = IR and P = IV to derive resistance (R)</a:t>
            </a:r>
          </a:p>
          <a:p>
            <a:r>
              <a:rPr lang="en-SG" dirty="0"/>
              <a:t>Get values for Power and Voltage from label</a:t>
            </a:r>
          </a:p>
          <a:p>
            <a:r>
              <a:rPr lang="en-SG" dirty="0" err="1"/>
              <a:t>Eg</a:t>
            </a:r>
            <a:r>
              <a:rPr lang="en-SG" dirty="0"/>
              <a:t>, P = 2300W, V = 230V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Measure the resistance of the heating element</a:t>
            </a:r>
          </a:p>
          <a:p>
            <a:r>
              <a:rPr lang="en-SG" dirty="0"/>
              <a:t>Is it close?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87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11" y="137785"/>
            <a:ext cx="8260081" cy="694054"/>
          </a:xfrm>
        </p:spPr>
        <p:txBody>
          <a:bodyPr>
            <a:normAutofit/>
          </a:bodyPr>
          <a:lstStyle/>
          <a:p>
            <a:r>
              <a:rPr lang="en-SG" sz="4000" dirty="0"/>
              <a:t>House blackout? What to do?</a:t>
            </a:r>
          </a:p>
        </p:txBody>
      </p:sp>
      <p:pic>
        <p:nvPicPr>
          <p:cNvPr id="4098" name="Picture 2" descr="http://asktony.sg/blog/wp-content/uploads/2014/05/ELCB-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56" y="969527"/>
            <a:ext cx="4744085" cy="26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840" y="3634122"/>
            <a:ext cx="35585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/>
              <a:t>http://asktony.sg/blog/let-there-be-light-part-1/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6769" y="3897132"/>
            <a:ext cx="9057231" cy="2960868"/>
          </a:xfrm>
        </p:spPr>
        <p:txBody>
          <a:bodyPr>
            <a:normAutofit fontScale="85000" lnSpcReduction="10000"/>
          </a:bodyPr>
          <a:lstStyle/>
          <a:p>
            <a:r>
              <a:rPr lang="en-SG" dirty="0"/>
              <a:t>-&gt; Earth-leakage circuit breaker (ELCB) trips</a:t>
            </a:r>
          </a:p>
          <a:p>
            <a:r>
              <a:rPr lang="en-SG" dirty="0"/>
              <a:t>Why? </a:t>
            </a:r>
            <a:r>
              <a:rPr lang="en-SG" u="sng" dirty="0"/>
              <a:t>Current detected on Earth wire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off every electrical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ELCB switch to 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on ONE device at a time. If ELCB trips again, you have found your spoilt device. </a:t>
            </a:r>
          </a:p>
          <a:p>
            <a:pPr lvl="1"/>
            <a:r>
              <a:rPr lang="en-SG" sz="1600" dirty="0"/>
              <a:t>Prioritise simple devices like lamps/ovens. Computers and refrigerators are sensitive to repeated power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Unplug that spoilt appliance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ELCB back 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969526"/>
            <a:ext cx="3550920" cy="26522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451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ELCB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743" y="1806771"/>
            <a:ext cx="880291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Breaker depends on wiring/appliance’s Earth wire. </a:t>
            </a:r>
          </a:p>
          <a:p>
            <a:pPr lvl="1"/>
            <a:r>
              <a:rPr lang="en-US" dirty="0"/>
              <a:t>Will fail if Earth wire is damaged anywhere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Certain appliances do not have Earth wire</a:t>
            </a:r>
          </a:p>
          <a:p>
            <a:pPr lvl="1"/>
            <a:r>
              <a:rPr lang="en-US" dirty="0"/>
              <a:t>Casing damage can expose Live wires</a:t>
            </a:r>
          </a:p>
          <a:p>
            <a:endParaRPr lang="en-US" dirty="0"/>
          </a:p>
          <a:p>
            <a:r>
              <a:rPr lang="en-US" dirty="0"/>
              <a:t>Will not detect flaw if leakage is to external earth like water pipes</a:t>
            </a:r>
          </a:p>
          <a:p>
            <a:endParaRPr lang="en-US" dirty="0"/>
          </a:p>
          <a:p>
            <a:r>
              <a:rPr lang="en-US" dirty="0"/>
              <a:t>Sudden change in earth line potential can cause unwanted 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856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89226" cy="643867"/>
          </a:xfrm>
        </p:spPr>
        <p:txBody>
          <a:bodyPr>
            <a:normAutofit fontScale="90000"/>
          </a:bodyPr>
          <a:lstStyle/>
          <a:p>
            <a:r>
              <a:rPr lang="en-US" dirty="0"/>
              <a:t>Residual Current </a:t>
            </a:r>
            <a:r>
              <a:rPr lang="en-US"/>
              <a:t>Circuit Breaker (RCCB)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8993"/>
            <a:ext cx="7886700" cy="570930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Breaks when difference between live current and neutral current &gt; threshold (usually 30mA)</a:t>
            </a:r>
          </a:p>
          <a:p>
            <a:r>
              <a:rPr lang="en-US" dirty="0"/>
              <a:t>Extra: Kirchhoff's first law (sum of currents at a node in = out)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Does not depend on Earth wire</a:t>
            </a:r>
          </a:p>
          <a:p>
            <a:r>
              <a:rPr lang="en-US" dirty="0"/>
              <a:t>Greater use over last 15 years, replaced ELCB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6" y="1958646"/>
            <a:ext cx="2804084" cy="38237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60068" y="2075543"/>
            <a:ext cx="939800" cy="35850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16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54" y="2090866"/>
            <a:ext cx="4107851" cy="28931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0084" y="4977661"/>
            <a:ext cx="4703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Picture modified from:</a:t>
            </a:r>
          </a:p>
          <a:p>
            <a:r>
              <a:rPr lang="en-US" sz="1200" dirty="0">
                <a:hlinkClick r:id="rId4"/>
              </a:rPr>
              <a:t>http://www.soundonsound.com/sos/nov06/articles/crosstalk_1106.htm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599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0"/>
            <a:ext cx="7886700" cy="1325563"/>
          </a:xfrm>
        </p:spPr>
        <p:txBody>
          <a:bodyPr/>
          <a:lstStyle/>
          <a:p>
            <a:r>
              <a:rPr lang="en-US" dirty="0"/>
              <a:t>Miniature Circuit breaker (MCB)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850" y="5392737"/>
            <a:ext cx="7886700" cy="14652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MCB trips when current exceeds rated threshold</a:t>
            </a:r>
          </a:p>
          <a:p>
            <a:r>
              <a:rPr lang="en-US" dirty="0"/>
              <a:t>Protects against overcurrent and short-circuit</a:t>
            </a:r>
          </a:p>
          <a:p>
            <a:r>
              <a:rPr lang="en-US" dirty="0"/>
              <a:t>Usually connected in series with ELCB/RCCB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42" y="1028699"/>
            <a:ext cx="3109158" cy="423976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276600" y="904421"/>
            <a:ext cx="939800" cy="44883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881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68" y="0"/>
            <a:ext cx="7886700" cy="1325563"/>
          </a:xfrm>
        </p:spPr>
        <p:txBody>
          <a:bodyPr/>
          <a:lstStyle/>
          <a:p>
            <a:r>
              <a:rPr lang="en-US" dirty="0"/>
              <a:t>RCBO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66" y="1118259"/>
            <a:ext cx="8755810" cy="4351338"/>
          </a:xfrm>
        </p:spPr>
        <p:txBody>
          <a:bodyPr/>
          <a:lstStyle/>
          <a:p>
            <a:r>
              <a:rPr lang="en-US" dirty="0"/>
              <a:t>Residual Current Circuit breaker with Overload protection</a:t>
            </a:r>
          </a:p>
          <a:p>
            <a:r>
              <a:rPr lang="en-US" dirty="0"/>
              <a:t>RCBO = RCCB + MCB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6" y="2291422"/>
            <a:ext cx="7240035" cy="414878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7192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36" y="227240"/>
            <a:ext cx="7886700" cy="708931"/>
          </a:xfrm>
        </p:spPr>
        <p:txBody>
          <a:bodyPr>
            <a:normAutofit fontScale="90000"/>
          </a:bodyPr>
          <a:lstStyle/>
          <a:p>
            <a:r>
              <a:rPr lang="en-SG" dirty="0"/>
              <a:t>RK’s RCBO with voltmeter/ammeter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0953" y="5028751"/>
            <a:ext cx="8755810" cy="16831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Our RCBO at 10mA earth leakage </a:t>
            </a:r>
          </a:p>
          <a:p>
            <a:pPr lvl="1"/>
            <a:r>
              <a:rPr lang="en-US" dirty="0"/>
              <a:t>Typical ones trip at 30mA</a:t>
            </a:r>
          </a:p>
          <a:p>
            <a:pPr lvl="1"/>
            <a:r>
              <a:rPr lang="en-US" dirty="0"/>
              <a:t>Increased safety for us</a:t>
            </a:r>
          </a:p>
          <a:p>
            <a:pPr lvl="1"/>
            <a:endParaRPr lang="en-US" dirty="0"/>
          </a:p>
          <a:p>
            <a:r>
              <a:rPr lang="en-US" dirty="0"/>
              <a:t>Overload trip 30A to 50A (Type B)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19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66" y="818605"/>
            <a:ext cx="3958840" cy="41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9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90" y="1835052"/>
            <a:ext cx="8675606" cy="4801418"/>
          </a:xfrm>
        </p:spPr>
        <p:txBody>
          <a:bodyPr>
            <a:noAutofit/>
          </a:bodyPr>
          <a:lstStyle/>
          <a:p>
            <a:r>
              <a:rPr lang="en-SG" sz="2000" dirty="0"/>
              <a:t>Avoid touching appliance when plugged in</a:t>
            </a:r>
          </a:p>
          <a:p>
            <a:r>
              <a:rPr lang="en-SG" sz="2000" dirty="0"/>
              <a:t>Unplug main power when before dismantling</a:t>
            </a:r>
          </a:p>
          <a:p>
            <a:endParaRPr lang="en-SG" sz="2000" dirty="0"/>
          </a:p>
          <a:p>
            <a:r>
              <a:rPr lang="en-SG" sz="2000" dirty="0"/>
              <a:t>If you see large capacitors, wait 1 minute for them to discharge before touching item.</a:t>
            </a:r>
          </a:p>
          <a:p>
            <a:endParaRPr lang="en-SG" sz="2000" dirty="0"/>
          </a:p>
          <a:p>
            <a:r>
              <a:rPr lang="en-SG" sz="2000" dirty="0"/>
              <a:t>Be careful of heating elements, iron, kettle, rice cooker etc.</a:t>
            </a:r>
          </a:p>
          <a:p>
            <a:pPr lvl="1"/>
            <a:r>
              <a:rPr lang="en-SG" sz="1800" dirty="0"/>
              <a:t>Infrared thermometer</a:t>
            </a:r>
          </a:p>
          <a:p>
            <a:pPr lvl="1"/>
            <a:r>
              <a:rPr lang="en-SG" sz="1800" dirty="0"/>
              <a:t>Put your hand close but not touching</a:t>
            </a:r>
          </a:p>
          <a:p>
            <a:r>
              <a:rPr lang="en-SG" sz="2000" dirty="0"/>
              <a:t>Beware of moving parts like motors in fans, hair dryer and vacuum cleaner</a:t>
            </a:r>
          </a:p>
          <a:p>
            <a:r>
              <a:rPr lang="en-SG" sz="2000" dirty="0"/>
              <a:t>Look out for sharp corners/protruding parts</a:t>
            </a:r>
          </a:p>
          <a:p>
            <a:endParaRPr lang="en-SG" sz="2000" dirty="0"/>
          </a:p>
          <a:p>
            <a:pPr lvl="1"/>
            <a:endParaRPr lang="en-SG" sz="1800" dirty="0"/>
          </a:p>
          <a:p>
            <a:pPr lvl="1"/>
            <a:endParaRPr lang="en-SG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5" y="1432873"/>
            <a:ext cx="1470727" cy="14707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9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30" y="101176"/>
            <a:ext cx="7886700" cy="1033332"/>
          </a:xfrm>
        </p:spPr>
        <p:txBody>
          <a:bodyPr/>
          <a:lstStyle/>
          <a:p>
            <a:r>
              <a:rPr lang="en-SG" dirty="0"/>
              <a:t>RCBO trip status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991" y="1071355"/>
            <a:ext cx="3066359" cy="4105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9" y="1071355"/>
            <a:ext cx="3049373" cy="436201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20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523831" y="5608567"/>
            <a:ext cx="380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 trip: Switch and blue tab is down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6239" y="5608567"/>
            <a:ext cx="340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Overload trip: Only switch is down</a:t>
            </a:r>
          </a:p>
        </p:txBody>
      </p:sp>
    </p:spTree>
    <p:extLst>
      <p:ext uri="{BB962C8B-B14F-4D97-AF65-F5344CB8AC3E}">
        <p14:creationId xmlns:p14="http://schemas.microsoft.com/office/powerpoint/2010/main" val="2629451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trip-10ma-rccb-only-tool (Demo)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316717"/>
            <a:ext cx="7886700" cy="1404759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Only trips RK’s RCBO if earth fault is found</a:t>
            </a:r>
          </a:p>
          <a:p>
            <a:r>
              <a:rPr lang="en-SG" dirty="0"/>
              <a:t>Must plug directly to 10mA RCBO</a:t>
            </a:r>
          </a:p>
          <a:p>
            <a:r>
              <a:rPr lang="en-SG" dirty="0"/>
              <a:t>Familiarise with usage instructions beforehand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21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7" y="1573952"/>
            <a:ext cx="7507705" cy="3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43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349" y="133421"/>
            <a:ext cx="8515350" cy="1325563"/>
          </a:xfrm>
        </p:spPr>
        <p:txBody>
          <a:bodyPr>
            <a:normAutofit/>
          </a:bodyPr>
          <a:lstStyle/>
          <a:p>
            <a:r>
              <a:rPr lang="en-SG" sz="4000" dirty="0"/>
              <a:t>anti-trip-earth-leakage-detector (Demo)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58984"/>
            <a:ext cx="7778399" cy="28606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22</a:t>
            </a:fld>
            <a:endParaRPr lang="en-SG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0349" y="4711063"/>
            <a:ext cx="7886700" cy="1921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Shows blue LED on earth fault, no breaker trip</a:t>
            </a:r>
          </a:p>
          <a:p>
            <a:pPr lvl="1"/>
            <a:r>
              <a:rPr lang="en-SG" dirty="0"/>
              <a:t>Does not interrupt the work of others</a:t>
            </a:r>
          </a:p>
          <a:p>
            <a:pPr lvl="1"/>
            <a:r>
              <a:rPr lang="en-SG" dirty="0"/>
              <a:t>Preserves lifespan of RCBO</a:t>
            </a:r>
          </a:p>
          <a:p>
            <a:r>
              <a:rPr lang="en-SG" dirty="0"/>
              <a:t>Upstream must have 10mA RCBO</a:t>
            </a:r>
          </a:p>
          <a:p>
            <a:r>
              <a:rPr lang="en-SG" dirty="0"/>
              <a:t>Familiarise with usage instructions beforehand</a:t>
            </a:r>
          </a:p>
        </p:txBody>
      </p:sp>
    </p:spTree>
    <p:extLst>
      <p:ext uri="{BB962C8B-B14F-4D97-AF65-F5344CB8AC3E}">
        <p14:creationId xmlns:p14="http://schemas.microsoft.com/office/powerpoint/2010/main" val="327514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74" y="1"/>
            <a:ext cx="8443452" cy="809896"/>
          </a:xfrm>
        </p:spPr>
        <p:txBody>
          <a:bodyPr>
            <a:normAutofit/>
          </a:bodyPr>
          <a:lstStyle/>
          <a:p>
            <a:r>
              <a:rPr lang="en-SG" sz="3600" dirty="0"/>
              <a:t>10ma-rcbo-and-anti-external-cb-trip (Demo)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776" y="4321277"/>
            <a:ext cx="8272002" cy="1715576"/>
          </a:xfrm>
        </p:spPr>
        <p:txBody>
          <a:bodyPr>
            <a:normAutofit lnSpcReduction="10000"/>
          </a:bodyPr>
          <a:lstStyle/>
          <a:p>
            <a:r>
              <a:rPr lang="en-SG" sz="2400" dirty="0"/>
              <a:t>Combines 10mA RCBO and trip-10ma-rccb-only-tool</a:t>
            </a:r>
          </a:p>
          <a:p>
            <a:r>
              <a:rPr lang="en-SG" sz="2400" dirty="0"/>
              <a:t>anti-trip-earth-leakage-detector can still be used externally</a:t>
            </a:r>
          </a:p>
          <a:p>
            <a:endParaRPr lang="en-SG" sz="2400" dirty="0"/>
          </a:p>
          <a:p>
            <a:r>
              <a:rPr lang="en-SG" sz="2400" dirty="0"/>
              <a:t>Familiarise with usage instructions beforehand</a:t>
            </a:r>
          </a:p>
          <a:p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23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2" y="809897"/>
            <a:ext cx="4034814" cy="2759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23" y="809897"/>
            <a:ext cx="3692854" cy="27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8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980" y="40933"/>
            <a:ext cx="6500116" cy="1325563"/>
          </a:xfrm>
        </p:spPr>
        <p:txBody>
          <a:bodyPr/>
          <a:lstStyle/>
          <a:p>
            <a:r>
              <a:rPr lang="en-SG" dirty="0"/>
              <a:t>General order of diagnosis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63980" y="1127250"/>
            <a:ext cx="2050681" cy="92820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/>
              <a:t>Advise participant about warranty. Then ask what is wrong, specifically if their ELCB trips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19453" y="2588955"/>
            <a:ext cx="2074407" cy="53698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Connect to main power and try to power 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19450" y="3633280"/>
            <a:ext cx="2074407" cy="53698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Check fuse for continuity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39305" y="4676530"/>
            <a:ext cx="2074407" cy="109948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/>
              <a:t>Dismantle part of appliance to reach the other end of power cable and test entire cable for continuity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1708388" y="2174151"/>
            <a:ext cx="277336" cy="3124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2109445" y="217743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No trip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1708388" y="3204779"/>
            <a:ext cx="277336" cy="3124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Down Arrow 14"/>
          <p:cNvSpPr/>
          <p:nvPr/>
        </p:nvSpPr>
        <p:spPr>
          <a:xfrm rot="16200000">
            <a:off x="3840641" y="1565104"/>
            <a:ext cx="277336" cy="3124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Rounded Rectangle 15"/>
          <p:cNvSpPr/>
          <p:nvPr/>
        </p:nvSpPr>
        <p:spPr>
          <a:xfrm>
            <a:off x="5775868" y="4170266"/>
            <a:ext cx="2074407" cy="721279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/>
              <a:t>Diagnose component by component till you find the fault or give 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13712" y="1259648"/>
            <a:ext cx="909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ELCB trips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09442" y="3207100"/>
            <a:ext cx="8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No Power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1708388" y="4242132"/>
            <a:ext cx="277336" cy="3124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TextBox 19"/>
          <p:cNvSpPr txBox="1"/>
          <p:nvPr/>
        </p:nvSpPr>
        <p:spPr>
          <a:xfrm>
            <a:off x="2109442" y="4242132"/>
            <a:ext cx="8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No Power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38664" y="1350488"/>
            <a:ext cx="3795736" cy="106341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/>
              <a:t>If “anti-trip-earth-leakage-detector” is available, use it to determine if earth fault exists.</a:t>
            </a:r>
            <a:br>
              <a:rPr lang="en-SG" sz="1400" dirty="0"/>
            </a:br>
            <a:r>
              <a:rPr lang="en-SG" sz="1400" dirty="0"/>
              <a:t>Try to locate any short to Earth wire. Dismantle appliance if needed.</a:t>
            </a:r>
          </a:p>
        </p:txBody>
      </p:sp>
      <p:sp>
        <p:nvSpPr>
          <p:cNvPr id="22" name="Down Arrow 21"/>
          <p:cNvSpPr/>
          <p:nvPr/>
        </p:nvSpPr>
        <p:spPr>
          <a:xfrm rot="17837928">
            <a:off x="4562149" y="2266847"/>
            <a:ext cx="277336" cy="23736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Down Arrow 22"/>
          <p:cNvSpPr/>
          <p:nvPr/>
        </p:nvSpPr>
        <p:spPr>
          <a:xfrm rot="17158342">
            <a:off x="4399023" y="3291158"/>
            <a:ext cx="277336" cy="186445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Down Arrow 23"/>
          <p:cNvSpPr/>
          <p:nvPr/>
        </p:nvSpPr>
        <p:spPr>
          <a:xfrm rot="15180505">
            <a:off x="4464526" y="4171113"/>
            <a:ext cx="277336" cy="1914738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5" name="Down Arrow 24"/>
          <p:cNvSpPr/>
          <p:nvPr/>
        </p:nvSpPr>
        <p:spPr>
          <a:xfrm rot="4135023">
            <a:off x="3898138" y="1623052"/>
            <a:ext cx="277336" cy="1226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24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2691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Safety</a:t>
            </a:r>
          </a:p>
          <a:p>
            <a:r>
              <a:rPr lang="en-SG" dirty="0"/>
              <a:t>Order of Diagnosis</a:t>
            </a:r>
          </a:p>
          <a:p>
            <a:r>
              <a:rPr lang="en-SG" dirty="0" err="1"/>
              <a:t>Multimeter</a:t>
            </a:r>
            <a:r>
              <a:rPr lang="en-SG" dirty="0"/>
              <a:t> recap</a:t>
            </a:r>
          </a:p>
          <a:p>
            <a:r>
              <a:rPr lang="en-US" dirty="0"/>
              <a:t>Test pen</a:t>
            </a:r>
          </a:p>
          <a:p>
            <a:r>
              <a:rPr lang="en-US" dirty="0"/>
              <a:t>Soldering</a:t>
            </a:r>
          </a:p>
          <a:p>
            <a:pPr lvl="1"/>
            <a:r>
              <a:rPr lang="en-US" dirty="0"/>
              <a:t>Wire-board</a:t>
            </a:r>
          </a:p>
          <a:p>
            <a:pPr lvl="1"/>
            <a:r>
              <a:rPr lang="en-US" dirty="0"/>
              <a:t>Wire-wire</a:t>
            </a:r>
          </a:p>
          <a:p>
            <a:r>
              <a:rPr lang="en-US" dirty="0" err="1"/>
              <a:t>Desoldering</a:t>
            </a:r>
            <a:endParaRPr lang="en-US" dirty="0"/>
          </a:p>
          <a:p>
            <a:pPr lvl="1"/>
            <a:r>
              <a:rPr lang="en-US" dirty="0"/>
              <a:t>Solder sucker</a:t>
            </a:r>
          </a:p>
          <a:p>
            <a:pPr lvl="1"/>
            <a:r>
              <a:rPr lang="en-US" dirty="0"/>
              <a:t>Hot-air gun</a:t>
            </a:r>
          </a:p>
          <a:p>
            <a:pPr lvl="1"/>
            <a:r>
              <a:rPr lang="en-US" dirty="0"/>
              <a:t>Solder wick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25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63" y="1481787"/>
            <a:ext cx="4943558" cy="369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Direct-current (DC) 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68" y="1128939"/>
            <a:ext cx="8753167" cy="4351338"/>
          </a:xfrm>
        </p:spPr>
        <p:txBody>
          <a:bodyPr>
            <a:normAutofit/>
          </a:bodyPr>
          <a:lstStyle/>
          <a:p>
            <a:r>
              <a:rPr lang="en-SG" sz="2400" dirty="0"/>
              <a:t>DC power source</a:t>
            </a:r>
          </a:p>
          <a:p>
            <a:pPr lvl="1"/>
            <a:r>
              <a:rPr lang="en-SG" sz="2000" dirty="0"/>
              <a:t>Battery operated devices like toys, remote controls</a:t>
            </a:r>
          </a:p>
          <a:p>
            <a:pPr lvl="1"/>
            <a:r>
              <a:rPr lang="en-SG" sz="2000" dirty="0"/>
              <a:t>Current flows in one direction from </a:t>
            </a:r>
            <a:r>
              <a:rPr lang="en-SG" sz="2000" b="1" dirty="0"/>
              <a:t>+</a:t>
            </a:r>
            <a:r>
              <a:rPr lang="en-SG" sz="2000" dirty="0"/>
              <a:t> to </a:t>
            </a:r>
            <a:r>
              <a:rPr lang="en-SG" sz="2000" b="1" dirty="0"/>
              <a:t>-</a:t>
            </a:r>
          </a:p>
          <a:p>
            <a:pPr lvl="1"/>
            <a:endParaRPr lang="en-SG" sz="2000" b="1" dirty="0"/>
          </a:p>
          <a:p>
            <a:pPr lvl="1"/>
            <a:endParaRPr lang="en-S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3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32" y="2187234"/>
            <a:ext cx="5668437" cy="42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593" y="89355"/>
            <a:ext cx="7886700" cy="897617"/>
          </a:xfrm>
        </p:spPr>
        <p:txBody>
          <a:bodyPr/>
          <a:lstStyle/>
          <a:p>
            <a:r>
              <a:rPr lang="en-SG" dirty="0"/>
              <a:t>Alternating current (AC)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52" y="867683"/>
            <a:ext cx="8753167" cy="4351338"/>
          </a:xfrm>
        </p:spPr>
        <p:txBody>
          <a:bodyPr>
            <a:normAutofit/>
          </a:bodyPr>
          <a:lstStyle/>
          <a:p>
            <a:r>
              <a:rPr lang="en-SG" sz="2400" dirty="0"/>
              <a:t>AC power source (mains)</a:t>
            </a:r>
          </a:p>
          <a:p>
            <a:pPr lvl="1"/>
            <a:r>
              <a:rPr lang="en-SG" sz="2000" dirty="0"/>
              <a:t>Household appliances: iron, kettle, rice-cooker </a:t>
            </a:r>
            <a:r>
              <a:rPr lang="en-SG" sz="2000" dirty="0" err="1"/>
              <a:t>etc</a:t>
            </a:r>
            <a:endParaRPr lang="en-SG" sz="2000" dirty="0"/>
          </a:p>
          <a:p>
            <a:pPr lvl="1"/>
            <a:r>
              <a:rPr lang="en-SG" sz="2000" dirty="0"/>
              <a:t>Current changes direction regularly between Live and Neutral</a:t>
            </a:r>
          </a:p>
          <a:p>
            <a:pPr lvl="1"/>
            <a:r>
              <a:rPr lang="en-SG" sz="2000" dirty="0"/>
              <a:t>Voltage</a:t>
            </a:r>
          </a:p>
          <a:p>
            <a:pPr lvl="2"/>
            <a:r>
              <a:rPr lang="en-SG" sz="1800" dirty="0"/>
              <a:t>230V nominal/50Hz  (220V-250V range)</a:t>
            </a:r>
          </a:p>
          <a:p>
            <a:pPr lvl="1"/>
            <a:r>
              <a:rPr lang="en-SG" sz="2000" dirty="0"/>
              <a:t>Current</a:t>
            </a:r>
          </a:p>
          <a:p>
            <a:pPr lvl="2"/>
            <a:r>
              <a:rPr lang="en-SG" sz="1800" dirty="0"/>
              <a:t>13 Amps max on typical sockets</a:t>
            </a:r>
          </a:p>
          <a:p>
            <a:pPr lvl="1"/>
            <a:endParaRPr lang="en-S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4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9" y="3226727"/>
            <a:ext cx="5513977" cy="35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1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73" y="1915570"/>
            <a:ext cx="2598421" cy="2827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65" y="85762"/>
            <a:ext cx="8664095" cy="1015806"/>
          </a:xfrm>
        </p:spPr>
        <p:txBody>
          <a:bodyPr/>
          <a:lstStyle/>
          <a:p>
            <a:r>
              <a:rPr lang="en-SG" dirty="0"/>
              <a:t>Inside the </a:t>
            </a:r>
            <a:r>
              <a:rPr lang="en-SG"/>
              <a:t>3-pin mains plug </a:t>
            </a:r>
            <a:r>
              <a:rPr lang="en-SG" dirty="0"/>
              <a:t>(BS1363)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7665" y="1010276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14465" y="1960434"/>
            <a:ext cx="2503155" cy="21224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7665" y="4527669"/>
            <a:ext cx="369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334729" y="3569110"/>
            <a:ext cx="2123768" cy="107272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495800" y="3132077"/>
            <a:ext cx="201562" cy="197086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97362" y="468502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68016" y="199041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067919" y="2249129"/>
            <a:ext cx="1524728" cy="11061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47620" y="5961810"/>
            <a:ext cx="5885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rgbClr val="FF0000"/>
                </a:solidFill>
              </a:rPr>
              <a:t>REMEMBER THE COLOURS BY HEART!!!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588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a fuse?</a:t>
            </a:r>
          </a:p>
        </p:txBody>
      </p:sp>
      <p:pic>
        <p:nvPicPr>
          <p:cNvPr id="3076" name="Picture 4" descr="http://cpc.farnell.com/productimages/standard/en_GB/PL0998107-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39" y="583831"/>
            <a:ext cx="1597761" cy="9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pcscables.co.uk/images/1742/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83" y="451535"/>
            <a:ext cx="1881505" cy="9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6769" y="1722352"/>
            <a:ext cx="8753167" cy="5135648"/>
          </a:xfrm>
        </p:spPr>
        <p:txBody>
          <a:bodyPr>
            <a:normAutofit/>
          </a:bodyPr>
          <a:lstStyle/>
          <a:p>
            <a:pPr marL="285750" indent="-285750"/>
            <a:r>
              <a:rPr lang="en-SG" dirty="0"/>
              <a:t>Wire in a container</a:t>
            </a:r>
          </a:p>
          <a:p>
            <a:pPr marL="742950" lvl="1" indent="-285750"/>
            <a:r>
              <a:rPr lang="en-SG" dirty="0"/>
              <a:t>Burns and breaks when limits exceeded</a:t>
            </a:r>
          </a:p>
          <a:p>
            <a:pPr marL="285750" indent="-285750"/>
            <a:r>
              <a:rPr lang="en-SG" dirty="0"/>
              <a:t>Types of fuse</a:t>
            </a:r>
          </a:p>
          <a:p>
            <a:pPr marL="742950" lvl="1" indent="-285750"/>
            <a:r>
              <a:rPr lang="en-SG" dirty="0"/>
              <a:t>Current fuse </a:t>
            </a:r>
          </a:p>
          <a:p>
            <a:pPr marL="1200150" lvl="2" indent="-285750"/>
            <a:r>
              <a:rPr lang="en-SG" dirty="0"/>
              <a:t>Breaks when current limit exceeded</a:t>
            </a:r>
          </a:p>
          <a:p>
            <a:pPr marL="1200150" lvl="2" indent="-285750"/>
            <a:r>
              <a:rPr lang="en-SG" dirty="0"/>
              <a:t>Usually found in mains plugs</a:t>
            </a:r>
          </a:p>
          <a:p>
            <a:pPr marL="742950" lvl="1" indent="-285750"/>
            <a:r>
              <a:rPr lang="en-SG" dirty="0"/>
              <a:t>Thermal fuse </a:t>
            </a:r>
          </a:p>
          <a:p>
            <a:pPr marL="1200150" lvl="2" indent="-285750"/>
            <a:r>
              <a:rPr lang="en-SG" dirty="0"/>
              <a:t>Breaks when temperature exceeded</a:t>
            </a:r>
          </a:p>
          <a:p>
            <a:pPr marL="1200150" lvl="2" indent="-285750"/>
            <a:r>
              <a:rPr lang="en-SG" dirty="0"/>
              <a:t>Found in heat-generating appliances</a:t>
            </a:r>
          </a:p>
          <a:p>
            <a:pPr marL="1657350" lvl="3" indent="-285750"/>
            <a:r>
              <a:rPr lang="en-SG" dirty="0"/>
              <a:t>Iron, kettle, rice-cooker, </a:t>
            </a:r>
            <a:r>
              <a:rPr lang="en-SG" dirty="0" err="1"/>
              <a:t>etc</a:t>
            </a:r>
            <a:endParaRPr lang="en-SG" dirty="0"/>
          </a:p>
          <a:p>
            <a:pPr marL="1200150" lvl="2" indent="-285750"/>
            <a:r>
              <a:rPr lang="en-SG" dirty="0"/>
              <a:t>Usually covered by insulation sleeve</a:t>
            </a:r>
          </a:p>
          <a:p>
            <a:pPr marL="285750" indent="-285750"/>
            <a:r>
              <a:rPr lang="en-SG" dirty="0"/>
              <a:t>Why have a fuse?</a:t>
            </a:r>
          </a:p>
          <a:p>
            <a:pPr marL="742950" lvl="1" indent="-285750"/>
            <a:r>
              <a:rPr lang="en-SG" dirty="0"/>
              <a:t>To protect the device from further damage</a:t>
            </a:r>
          </a:p>
          <a:p>
            <a:pPr marL="285750" indent="-285750"/>
            <a:endParaRPr lang="en-SG" dirty="0"/>
          </a:p>
          <a:p>
            <a:pPr marL="285750" indent="-285750"/>
            <a:endParaRPr lang="en-SG" dirty="0"/>
          </a:p>
          <a:p>
            <a:pPr marL="285750" indent="-285750"/>
            <a:endParaRPr lang="en-SG" dirty="0"/>
          </a:p>
          <a:p>
            <a:pPr marL="285750" indent="-285750"/>
            <a:endParaRPr lang="en-SG" dirty="0"/>
          </a:p>
        </p:txBody>
      </p:sp>
      <p:pic>
        <p:nvPicPr>
          <p:cNvPr id="3080" name="Picture 8" descr="http://p.globalsources.com/IMAGES/PDT/B1051212735/Thermal-Fuse-Cutof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51" y="1562230"/>
            <a:ext cx="1950402" cy="195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6</a:t>
            </a:fld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35" y="3512633"/>
            <a:ext cx="3441606" cy="25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45" y="180002"/>
            <a:ext cx="8812160" cy="1325563"/>
          </a:xfrm>
        </p:spPr>
        <p:txBody>
          <a:bodyPr>
            <a:normAutofit/>
          </a:bodyPr>
          <a:lstStyle/>
          <a:p>
            <a:pPr algn="ctr"/>
            <a:r>
              <a:rPr lang="en-SG" dirty="0"/>
              <a:t>“Everything” you need to know about V = IR</a:t>
            </a:r>
          </a:p>
        </p:txBody>
      </p:sp>
      <p:pic>
        <p:nvPicPr>
          <p:cNvPr id="2050" name="Picture 2" descr="https://qph.is.quoracdn.net/main-qimg-98340b7f5b4c3ef86349ee5376828af1?convert_to_webp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358" y="1712043"/>
            <a:ext cx="2727735" cy="360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034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Remember these equations?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V = IR</a:t>
            </a:r>
          </a:p>
          <a:p>
            <a:r>
              <a:rPr lang="en-SG" dirty="0"/>
              <a:t>P = IV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24251"/>
              </p:ext>
            </p:extLst>
          </p:nvPr>
        </p:nvGraphicFramePr>
        <p:xfrm>
          <a:off x="259018" y="4358035"/>
          <a:ext cx="8625963" cy="140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918">
                  <a:extLst>
                    <a:ext uri="{9D8B030D-6E8A-4147-A177-3AD203B41FA5}">
                      <a16:colId xmlns:a16="http://schemas.microsoft.com/office/drawing/2014/main" val="2157141853"/>
                    </a:ext>
                  </a:extLst>
                </a:gridCol>
                <a:gridCol w="3177540">
                  <a:extLst>
                    <a:ext uri="{9D8B030D-6E8A-4147-A177-3AD203B41FA5}">
                      <a16:colId xmlns:a16="http://schemas.microsoft.com/office/drawing/2014/main" val="551372540"/>
                    </a:ext>
                  </a:extLst>
                </a:gridCol>
                <a:gridCol w="4410505">
                  <a:extLst>
                    <a:ext uri="{9D8B030D-6E8A-4147-A177-3AD203B41FA5}">
                      <a16:colId xmlns:a16="http://schemas.microsoft.com/office/drawing/2014/main" val="3642009505"/>
                    </a:ext>
                  </a:extLst>
                </a:gridCol>
              </a:tblGrid>
              <a:tr h="512929">
                <a:tc>
                  <a:txBody>
                    <a:bodyPr/>
                    <a:lstStyle/>
                    <a:p>
                      <a:r>
                        <a:rPr lang="en-SG" sz="1800" dirty="0"/>
                        <a:t>Equation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15375"/>
                  </a:ext>
                </a:extLst>
              </a:tr>
              <a:tr h="459319">
                <a:tc>
                  <a:txBody>
                    <a:bodyPr/>
                    <a:lstStyle/>
                    <a:p>
                      <a:r>
                        <a:rPr lang="en-SG" sz="1800" dirty="0"/>
                        <a:t>V = 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Voltage = Current x Resistance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Voltage (V) = </a:t>
                      </a:r>
                      <a:r>
                        <a:rPr lang="en-SG" sz="1800" i="0" dirty="0"/>
                        <a:t>Amperes</a:t>
                      </a:r>
                      <a:r>
                        <a:rPr lang="en-SG" sz="1800" i="0" baseline="0" dirty="0"/>
                        <a:t> (A) x Ohm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Ω</a:t>
                      </a: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SG" sz="1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05533"/>
                  </a:ext>
                </a:extLst>
              </a:tr>
              <a:tr h="434897">
                <a:tc>
                  <a:txBody>
                    <a:bodyPr/>
                    <a:lstStyle/>
                    <a:p>
                      <a:r>
                        <a:rPr lang="en-SG" sz="1800" dirty="0"/>
                        <a:t>P = 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Power = Current x Voltage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Watt</a:t>
                      </a:r>
                      <a:r>
                        <a:rPr lang="en-SG" sz="1800" baseline="0" dirty="0"/>
                        <a:t> (W) = Amperes (A) x Voltage (V)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97335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8</a:t>
            </a:fld>
            <a:endParaRPr lang="en-SG"/>
          </a:p>
        </p:txBody>
      </p:sp>
      <p:pic>
        <p:nvPicPr>
          <p:cNvPr id="6" name="Picture 2" descr="https://qph.is.quoracdn.net/main-qimg-98340b7f5b4c3ef86349ee5376828af1?convert_to_webp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83" y="1276002"/>
            <a:ext cx="2332809" cy="30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3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most important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3" y="1467279"/>
            <a:ext cx="788670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multimeter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22" y="1871983"/>
            <a:ext cx="4490756" cy="448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0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</TotalTime>
  <Words>956</Words>
  <Application>Microsoft Office PowerPoint</Application>
  <PresentationFormat>On-screen Show (4:3)</PresentationFormat>
  <Paragraphs>210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Repair Kopitiam  Electrical Training</vt:lpstr>
      <vt:lpstr>General Safety</vt:lpstr>
      <vt:lpstr>Direct-current (DC)  </vt:lpstr>
      <vt:lpstr>Alternating current (AC)</vt:lpstr>
      <vt:lpstr>Inside the 3-pin mains plug (BS1363)</vt:lpstr>
      <vt:lpstr>What is a fuse?</vt:lpstr>
      <vt:lpstr>“Everything” you need to know about V = IR</vt:lpstr>
      <vt:lpstr>Remember these equations?</vt:lpstr>
      <vt:lpstr>Your most important tool</vt:lpstr>
      <vt:lpstr>Continuity mode</vt:lpstr>
      <vt:lpstr>Voltmeter mode</vt:lpstr>
      <vt:lpstr>Ohmmeter mode</vt:lpstr>
      <vt:lpstr>Check if the heating element is working properly?</vt:lpstr>
      <vt:lpstr>House blackout? What to do?</vt:lpstr>
      <vt:lpstr>ELCB shortcomings</vt:lpstr>
      <vt:lpstr>Residual Current Circuit Breaker (RCCB)</vt:lpstr>
      <vt:lpstr>Miniature Circuit breaker (MCB)</vt:lpstr>
      <vt:lpstr>RCBO</vt:lpstr>
      <vt:lpstr>RK’s RCBO with voltmeter/ammeter</vt:lpstr>
      <vt:lpstr>RCBO trip status</vt:lpstr>
      <vt:lpstr>trip-10ma-rccb-only-tool (Demo)</vt:lpstr>
      <vt:lpstr>anti-trip-earth-leakage-detector (Demo)</vt:lpstr>
      <vt:lpstr>10ma-rcbo-and-anti-external-cb-trip (Demo)</vt:lpstr>
      <vt:lpstr>General order of diagnosis</vt:lpstr>
      <vt:lpstr>Stage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RK Training</dc:title>
  <dc:creator>Yeo Kheng Meng</dc:creator>
  <cp:lastModifiedBy>Yeo Kheng Meng</cp:lastModifiedBy>
  <cp:revision>83</cp:revision>
  <dcterms:created xsi:type="dcterms:W3CDTF">2015-12-19T14:04:43Z</dcterms:created>
  <dcterms:modified xsi:type="dcterms:W3CDTF">2016-06-13T08:53:37Z</dcterms:modified>
</cp:coreProperties>
</file>